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ADFE2-CFED-48AB-807C-4CFD87BA07F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2A21-3D77-4140-9717-48EEDB3BAC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45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8D16A0-A054-4B07-BE80-DBF86C91E06B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90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5"/>
          </p:nvPr>
        </p:nvSpPr>
        <p:spPr>
          <a:xfrm>
            <a:off x="239349" y="1173015"/>
            <a:ext cx="11521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2"/>
          <p:cNvSpPr>
            <a:spLocks noGrp="1"/>
          </p:cNvSpPr>
          <p:nvPr>
            <p:ph idx="10"/>
          </p:nvPr>
        </p:nvSpPr>
        <p:spPr>
          <a:xfrm>
            <a:off x="239349" y="692697"/>
            <a:ext cx="115212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600"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idx="11"/>
          </p:nvPr>
        </p:nvSpPr>
        <p:spPr>
          <a:xfrm>
            <a:off x="239350" y="116632"/>
            <a:ext cx="9409045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786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states-of-matter-basics/latest/states-of-matter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states-of-matter-basics/latest/states-of-matter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1051561"/>
            <a:ext cx="9875520" cy="529698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</a:t>
            </a:r>
            <a:r>
              <a:rPr lang="pt-BR" sz="4000" b="1" dirty="0" smtClean="0">
                <a:latin typeface="Berlin Sans FB Demi" panose="020E0802020502020306" pitchFamily="34" charset="0"/>
              </a:rPr>
              <a:t>Termodinâmica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Estados da Matéria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Lei Geral dos Gases</a:t>
            </a: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744584"/>
            <a:ext cx="10949941" cy="4886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Reproduza a situação descrita na imagem abaixo, onde temos as moléculas de Neon a 13k, o que corresponde a – 260°C. Aqueça a substância (na indicação da seta vermelha) e observe o momento em que as moléculas se separam descobrindo qual a temperatura, aproximada, do ponto de ebulição do Neon.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439" y="2566212"/>
            <a:ext cx="5298485" cy="40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Reproduza a situação descrita na imagem abaixo, onde temos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as moléculas </a:t>
            </a: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 oxigênio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a </a:t>
            </a: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194k que se encontram no estado gasoso. Diminua a temperatura da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substância </a:t>
            </a: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observe o momento em que as moléculas se </a:t>
            </a: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aproximam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descobrindo qual a temperatura, aproximada, do ponto de </a:t>
            </a: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condensação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do </a:t>
            </a:r>
            <a:r>
              <a:rPr lang="pt-BR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oxigênio.</a:t>
            </a:r>
            <a:endParaRPr lang="pt-BR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83" y="2477826"/>
            <a:ext cx="5442655" cy="40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as moléculas de água a 328K. Quantos graus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Farenheit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precisamos aquecer as moléculas de H2O para que elas se separem?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73" y="2617181"/>
            <a:ext cx="5172756" cy="38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os Centro de Massa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</a:t>
            </a:r>
            <a:r>
              <a:rPr lang="pt-BR" sz="3200" b="1" dirty="0">
                <a:latin typeface="Berlin Sans FB Demi" panose="020E0802020502020306" pitchFamily="34" charset="0"/>
              </a:rPr>
              <a:t>OA </a:t>
            </a:r>
            <a:r>
              <a:rPr lang="pt-BR" sz="3200" b="1" dirty="0" smtClean="0">
                <a:latin typeface="Berlin Sans FB Demi" panose="020E0802020502020306" pitchFamily="34" charset="0"/>
              </a:rPr>
              <a:t>“</a:t>
            </a:r>
            <a:r>
              <a:rPr lang="pt-BR" sz="3200" b="1" dirty="0" err="1">
                <a:latin typeface="Berlin Sans FB Demi" panose="020E0802020502020306" pitchFamily="34" charset="0"/>
              </a:rPr>
              <a:t>S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tates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of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Matter</a:t>
            </a:r>
            <a:r>
              <a:rPr lang="pt-BR" sz="3200" b="1" dirty="0" smtClean="0">
                <a:latin typeface="Berlin Sans FB Demi" panose="020E0802020502020306" pitchFamily="34" charset="0"/>
              </a:rPr>
              <a:t>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>
                <a:latin typeface="Berlin Sans FB Demi" panose="020E0802020502020306" pitchFamily="34" charset="0"/>
              </a:rPr>
              <a:t>(</a:t>
            </a:r>
            <a:r>
              <a:rPr lang="pt-BR" sz="3200" b="1" dirty="0" smtClean="0">
                <a:latin typeface="Berlin Sans FB Demi" panose="020E0802020502020306" pitchFamily="34" charset="0"/>
              </a:rPr>
              <a:t>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phet.colorado.edu/sims/html/states-of-matter-basics/latest/states-of-matter-basics_en.html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593" y="1854199"/>
            <a:ext cx="6602867" cy="36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pítulo"/>
          <p:cNvSpPr>
            <a:spLocks noGrp="1"/>
          </p:cNvSpPr>
          <p:nvPr>
            <p:ph idx="11"/>
          </p:nvPr>
        </p:nvSpPr>
        <p:spPr bwMode="auto">
          <a:xfrm>
            <a:off x="1703389" y="115889"/>
            <a:ext cx="7056437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Trebuchet MS" panose="020B0603020202020204" pitchFamily="34" charset="0"/>
              </a:rPr>
              <a:t>FÍSICA » CADERNO 6 » CAPÍTULO 2</a:t>
            </a:r>
          </a:p>
        </p:txBody>
      </p:sp>
      <p:sp>
        <p:nvSpPr>
          <p:cNvPr id="7" name="Título Principal"/>
          <p:cNvSpPr>
            <a:spLocks noGrp="1"/>
          </p:cNvSpPr>
          <p:nvPr>
            <p:ph idx="10"/>
          </p:nvPr>
        </p:nvSpPr>
        <p:spPr>
          <a:xfrm>
            <a:off x="1703388" y="692150"/>
            <a:ext cx="8640762" cy="433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Mudanças de fase de uma substância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4" name="Picture 2" descr="G:\Midias_Digitais\Recursos_Didaticos\Lote_04\Fisica\EMFIS06002\_vinculos\PNG\EMFIS0600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55700"/>
            <a:ext cx="72009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Midias_Digitais\Recursos_Didaticos\Lote_04\Fisica\EMFIS06002\_vinculos\PNG\EMFIS06002_00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836613"/>
            <a:ext cx="5761038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Midias_Digitais\Recursos_Didaticos\Lote_04\Fisica\EMFIS06002\_vinculos\PNG\EMFIS06002_004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836613"/>
            <a:ext cx="5761038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Midias_Digitais\Recursos_Didaticos\Lote_04\Fisica\EMFIS06002\_vinculos\PNG\EMFIS06002_004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836613"/>
            <a:ext cx="5761038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pítulo"/>
          <p:cNvSpPr>
            <a:spLocks noGrp="1"/>
          </p:cNvSpPr>
          <p:nvPr>
            <p:ph idx="11"/>
          </p:nvPr>
        </p:nvSpPr>
        <p:spPr bwMode="auto">
          <a:xfrm>
            <a:off x="1703389" y="115889"/>
            <a:ext cx="7056437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Trebuchet MS" panose="020B0603020202020204" pitchFamily="34" charset="0"/>
              </a:rPr>
              <a:t>FÍSICA » CADERNO 6 » CAPÍTULO 2</a:t>
            </a:r>
          </a:p>
        </p:txBody>
      </p:sp>
      <p:sp>
        <p:nvSpPr>
          <p:cNvPr id="7" name="Título Principal"/>
          <p:cNvSpPr>
            <a:spLocks noGrp="1"/>
          </p:cNvSpPr>
          <p:nvPr>
            <p:ph idx="10"/>
          </p:nvPr>
        </p:nvSpPr>
        <p:spPr>
          <a:xfrm>
            <a:off x="1703388" y="692150"/>
            <a:ext cx="8640762" cy="433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Ponto tríplice e temperatura crítica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319964" y="2311401"/>
            <a:ext cx="3024187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No ponto tríplice a substância pode ser encontrada, simultaneamente, nas três fases da matéria.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319964" y="3970338"/>
            <a:ext cx="3024187" cy="20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Acima da temperatura crítica, para qualquer que seja a pressão a que estiver submetida, a substância não pode mais ser encontrada nas fases sólida ou líquida.</a:t>
            </a:r>
          </a:p>
        </p:txBody>
      </p:sp>
    </p:spTree>
    <p:extLst>
      <p:ext uri="{BB962C8B-B14F-4D97-AF65-F5344CB8AC3E}">
        <p14:creationId xmlns:p14="http://schemas.microsoft.com/office/powerpoint/2010/main" val="29778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01" y="260648"/>
            <a:ext cx="78009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8" y="116632"/>
            <a:ext cx="11639922" cy="64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States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of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Matter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Basics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 altere a quantidade de moléculas de Neon movimentando a “bomba” (indicada na seta vermelha). Observe o que acontece com a pressão interna ao cilindro (indicada na seta verde) quando a quantidade de moléculas de Neon forem aumentando.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19" y="2545191"/>
            <a:ext cx="7467463" cy="3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9065" y="901340"/>
                <a:ext cx="108138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Quando diminuímos o volume do recipiente (cilindro) observamos que a pressão interna aumenta, como é mostrado na imagem abaixo. Explique, utilizando a equação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𝑃𝑉</m:t>
                        </m:r>
                      </m:num>
                      <m:den>
                        <m:r>
                          <a:rPr lang="pt-BR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𝑐𝑜𝑛𝑠𝑡𝑎𝑛𝑡𝑒</m:t>
                    </m:r>
                  </m:oMath>
                </a14:m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, por que isso acontece.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065" y="901340"/>
                <a:ext cx="10813869" cy="4351338"/>
              </a:xfrm>
              <a:blipFill>
                <a:blip r:embed="rId2"/>
                <a:stretch>
                  <a:fillRect l="-902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607" y="2390503"/>
            <a:ext cx="7478505" cy="40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os estados da matéria utilizando 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States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of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Matter</a:t>
            </a:r>
            <a:r>
              <a:rPr lang="pt-BR" sz="3200" b="1" dirty="0" smtClean="0">
                <a:latin typeface="Berlin Sans FB Demi" panose="020E0802020502020306" pitchFamily="34" charset="0"/>
              </a:rPr>
              <a:t>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phet.colorado.edu/sims/html/states-of-matter-basics/latest/states-of-matter-basics_en.html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902" y="1831159"/>
            <a:ext cx="6706009" cy="36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9065" y="901340"/>
                <a:ext cx="108138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Quando aumentamos </a:t>
                </a:r>
                <a:r>
                  <a:rPr lang="pt-BR" sz="2500" dirty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temperatura interna ao recipiente e, consequentemente, a do gás, observamos que a pressão interna aumenta, como é mostrado na imagem abaixo. Explique, utilizando a equação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𝑃𝑉</m:t>
                        </m:r>
                      </m:num>
                      <m:den>
                        <m:r>
                          <a:rPr lang="pt-BR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𝑐𝑜𝑛𝑠𝑡𝑎𝑛𝑡𝑒</m:t>
                    </m:r>
                  </m:oMath>
                </a14:m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, por que isso acontece.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065" y="901340"/>
                <a:ext cx="10813869" cy="4351338"/>
              </a:xfrm>
              <a:blipFill>
                <a:blip r:embed="rId2"/>
                <a:stretch>
                  <a:fillRect l="-902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44" y="2382393"/>
            <a:ext cx="7097214" cy="40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o antes (esquerda) e o depois (direita) de uma transformação gasosa com as moléculas de H2O. Assim, podemos dizer que essa transformação recebe o nome de:</a:t>
            </a:r>
            <a:b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a) isotérmica.</a:t>
            </a:r>
          </a:p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b) isobárica.</a:t>
            </a:r>
          </a:p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c)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isocórica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381" y="2446343"/>
            <a:ext cx="3984942" cy="35021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59" y="2446343"/>
            <a:ext cx="3974755" cy="34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500" dirty="0" smtClean="0">
                <a:latin typeface="Arial Rounded MT Bold" panose="020F0704030504030204" pitchFamily="34" charset="0"/>
              </a:rPr>
              <a:t>Qual a diferença entre temperatura e calor?</a:t>
            </a:r>
            <a:endParaRPr lang="pt-BR" sz="3500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 Rounded MT Bold" panose="020F0704030504030204" pitchFamily="34" charset="0"/>
              </a:rPr>
              <a:t>Temperatura: mede o grau de agitação das moléculas de um corpo.</a:t>
            </a:r>
          </a:p>
          <a:p>
            <a:r>
              <a:rPr lang="pt-BR" sz="2400" dirty="0" smtClean="0">
                <a:latin typeface="Arial Rounded MT Bold" panose="020F0704030504030204" pitchFamily="34" charset="0"/>
              </a:rPr>
              <a:t>Calor: energia transportada ou transformada através da agitação das moléculas.</a:t>
            </a:r>
            <a:endParaRPr lang="pt-BR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636" y="2969514"/>
            <a:ext cx="4108226" cy="36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 Rounded MT Bold" panose="020F0704030504030204" pitchFamily="34" charset="0"/>
              </a:rPr>
              <a:t>Conversão de escalas termométricas</a:t>
            </a:r>
            <a:endParaRPr lang="pt-BR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29640" y="206075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−273</m:t>
                          </m:r>
                        </m:num>
                        <m:den>
                          <m:r>
                            <a:rPr lang="pt-BR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6000" dirty="0" smtClean="0"/>
              </a:p>
              <a:p>
                <a:pPr marL="0" indent="0">
                  <a:buNone/>
                </a:pPr>
                <a:endParaRPr lang="pt-BR" sz="3000" dirty="0" smtClean="0"/>
              </a:p>
              <a:p>
                <a:pPr marL="0" indent="0">
                  <a:buNone/>
                </a:pPr>
                <a:r>
                  <a:rPr lang="pt-BR" sz="3000" dirty="0" smtClean="0">
                    <a:latin typeface="Arial Rounded MT Bold" panose="020F0704030504030204" pitchFamily="34" charset="0"/>
                  </a:rPr>
                  <a:t>C = Celsius</a:t>
                </a:r>
              </a:p>
              <a:p>
                <a:pPr marL="0" indent="0">
                  <a:buNone/>
                </a:pPr>
                <a:r>
                  <a:rPr lang="pt-BR" sz="3000" dirty="0" smtClean="0">
                    <a:latin typeface="Arial Rounded MT Bold" panose="020F0704030504030204" pitchFamily="34" charset="0"/>
                  </a:rPr>
                  <a:t>F = </a:t>
                </a:r>
                <a:r>
                  <a:rPr lang="pt-BR" sz="3000" dirty="0" err="1" smtClean="0">
                    <a:latin typeface="Arial Rounded MT Bold" panose="020F0704030504030204" pitchFamily="34" charset="0"/>
                  </a:rPr>
                  <a:t>Farenheit</a:t>
                </a:r>
                <a:endParaRPr lang="pt-BR" sz="3000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pt-BR" sz="3000" dirty="0" smtClean="0">
                    <a:latin typeface="Arial Rounded MT Bold" panose="020F0704030504030204" pitchFamily="34" charset="0"/>
                  </a:rPr>
                  <a:t>K = Kelvin</a:t>
                </a:r>
                <a:endParaRPr lang="pt-BR" sz="30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9640" y="2060756"/>
                <a:ext cx="10515600" cy="4351338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57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000" dirty="0" smtClean="0">
                <a:latin typeface="Adobe Garamond Pro Bold" panose="02020702060506020403" pitchFamily="18" charset="0"/>
              </a:rPr>
              <a:t>Curiosidade:</a:t>
            </a:r>
            <a:br>
              <a:rPr lang="pt-BR" sz="5000" dirty="0" smtClean="0">
                <a:latin typeface="Adobe Garamond Pro Bold" panose="02020702060506020403" pitchFamily="18" charset="0"/>
              </a:rPr>
            </a:br>
            <a:r>
              <a:rPr lang="pt-BR" sz="5000" dirty="0" smtClean="0">
                <a:latin typeface="Adobe Garamond Pro Bold" panose="02020702060506020403" pitchFamily="18" charset="0"/>
              </a:rPr>
              <a:t>máximas e mínimas já registradas</a:t>
            </a:r>
            <a:endParaRPr lang="pt-BR" sz="5000" dirty="0">
              <a:latin typeface="Adobe Garamond Pro Bold" panose="020207020605060204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4631"/>
            <a:ext cx="10515600" cy="4351338"/>
          </a:xfrm>
        </p:spPr>
        <p:txBody>
          <a:bodyPr>
            <a:normAutofit/>
          </a:bodyPr>
          <a:lstStyle/>
          <a:p>
            <a:r>
              <a:rPr lang="pt-BR" sz="3500" b="1" dirty="0"/>
              <a:t> </a:t>
            </a:r>
            <a:r>
              <a:rPr lang="pt-BR" sz="3500" b="1" dirty="0" smtClean="0"/>
              <a:t>Mundo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Máxima: </a:t>
            </a:r>
            <a:r>
              <a:rPr lang="pt-BR" b="1" dirty="0" smtClean="0"/>
              <a:t>58°C</a:t>
            </a:r>
            <a:r>
              <a:rPr lang="pt-BR" dirty="0" smtClean="0"/>
              <a:t> - El </a:t>
            </a:r>
            <a:r>
              <a:rPr lang="pt-BR" dirty="0" err="1" smtClean="0"/>
              <a:t>Azizia</a:t>
            </a:r>
            <a:r>
              <a:rPr lang="pt-BR" dirty="0" smtClean="0"/>
              <a:t>, Líbia (Norte da África) em 1922.</a:t>
            </a:r>
            <a:br>
              <a:rPr lang="pt-BR" dirty="0" smtClean="0"/>
            </a:br>
            <a:r>
              <a:rPr lang="pt-BR" dirty="0" smtClean="0"/>
              <a:t>Mínima: </a:t>
            </a:r>
            <a:r>
              <a:rPr lang="pt-BR" b="1" dirty="0" smtClean="0"/>
              <a:t>-89°C</a:t>
            </a:r>
            <a:r>
              <a:rPr lang="pt-BR" dirty="0" smtClean="0"/>
              <a:t> - </a:t>
            </a:r>
            <a:r>
              <a:rPr lang="pt-BR" dirty="0" err="1" smtClean="0"/>
              <a:t>Vostók</a:t>
            </a:r>
            <a:r>
              <a:rPr lang="pt-BR" dirty="0" smtClean="0"/>
              <a:t>, União Soviética (Norte da Europa) em 1983.</a:t>
            </a:r>
          </a:p>
          <a:p>
            <a:r>
              <a:rPr lang="pt-BR" sz="3500" b="1" dirty="0" smtClean="0"/>
              <a:t>Brasil</a:t>
            </a:r>
            <a:br>
              <a:rPr lang="pt-BR" sz="3500" b="1" dirty="0" smtClean="0"/>
            </a:br>
            <a:r>
              <a:rPr lang="pt-BR" dirty="0" smtClean="0"/>
              <a:t>Máxima: </a:t>
            </a:r>
            <a:r>
              <a:rPr lang="pt-BR" b="1" dirty="0" smtClean="0"/>
              <a:t>44,7°C </a:t>
            </a:r>
            <a:r>
              <a:rPr lang="pt-BR" dirty="0"/>
              <a:t>-</a:t>
            </a:r>
            <a:r>
              <a:rPr lang="pt-BR" dirty="0" smtClean="0"/>
              <a:t> Bom Jesus, Piauí, 2005.</a:t>
            </a:r>
            <a:br>
              <a:rPr lang="pt-BR" dirty="0" smtClean="0"/>
            </a:br>
            <a:r>
              <a:rPr lang="pt-BR" dirty="0" smtClean="0"/>
              <a:t>Mínima: </a:t>
            </a:r>
            <a:r>
              <a:rPr lang="pt-BR" b="1" dirty="0" smtClean="0"/>
              <a:t>-17,9°C </a:t>
            </a:r>
            <a:r>
              <a:rPr lang="pt-BR" dirty="0"/>
              <a:t>-</a:t>
            </a:r>
            <a:r>
              <a:rPr lang="pt-BR" dirty="0" smtClean="0"/>
              <a:t> </a:t>
            </a:r>
            <a:r>
              <a:rPr lang="pt-BR" dirty="0" err="1" smtClean="0"/>
              <a:t>Urubici</a:t>
            </a:r>
            <a:r>
              <a:rPr lang="pt-BR" dirty="0" smtClean="0"/>
              <a:t>, Santa Catarina, 1996.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0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pítulo"/>
          <p:cNvSpPr>
            <a:spLocks noGrp="1"/>
          </p:cNvSpPr>
          <p:nvPr>
            <p:ph idx="11"/>
          </p:nvPr>
        </p:nvSpPr>
        <p:spPr bwMode="auto">
          <a:xfrm>
            <a:off x="1703389" y="115889"/>
            <a:ext cx="7056437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Trebuchet MS" panose="020B0603020202020204" pitchFamily="34" charset="0"/>
              </a:rPr>
              <a:t>FÍSICA » CADERNO 5 » CAPÍTULO 2</a:t>
            </a:r>
          </a:p>
        </p:txBody>
      </p:sp>
      <p:sp>
        <p:nvSpPr>
          <p:cNvPr id="7" name="Título Principal"/>
          <p:cNvSpPr>
            <a:spLocks noGrp="1"/>
          </p:cNvSpPr>
          <p:nvPr>
            <p:ph idx="10"/>
          </p:nvPr>
        </p:nvSpPr>
        <p:spPr>
          <a:xfrm>
            <a:off x="1703388" y="692150"/>
            <a:ext cx="8640762" cy="433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Fases da matéria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957389" y="1412875"/>
            <a:ext cx="266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009DA5"/>
                </a:solidFill>
                <a:latin typeface="Arial" panose="020B0604020202020204" pitchFamily="34" charset="0"/>
                <a:ea typeface="Cambria Math" panose="02040503050406030204" pitchFamily="18" charset="0"/>
              </a:rPr>
              <a:t>Fase sólida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4737101" y="141287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009DA5"/>
                </a:solidFill>
                <a:latin typeface="Arial" panose="020B0604020202020204" pitchFamily="34" charset="0"/>
                <a:ea typeface="Cambria Math" panose="02040503050406030204" pitchFamily="18" charset="0"/>
              </a:rPr>
              <a:t>Fase líquida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518400" y="1412875"/>
            <a:ext cx="266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009DA5"/>
                </a:solidFill>
                <a:latin typeface="Arial" panose="020B0604020202020204" pitchFamily="34" charset="0"/>
                <a:ea typeface="Cambria Math" panose="02040503050406030204" pitchFamily="18" charset="0"/>
              </a:rPr>
              <a:t>Fase gasosa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92314" y="3784601"/>
            <a:ext cx="26622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forma e volume bem definidos;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partículas próximas umas das outras e ligadas por forças elétricas intensas;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em virtude das fortes ligações, não há movimentação das partículas umas em relação às outras no interior do corpo (a movimentação de cada partícula deve-se à agitação térmica em torno de uma posição de equilíbrio).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4713" y="3784600"/>
            <a:ext cx="277971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volume bem definido;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a forma da massa líquida é a mesma do recipiente que a contém;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partículas não tão próximas, mas ainda com atuação de forças entre elas;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há movimentação das partículas no interior do líquido.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494588" y="3784600"/>
            <a:ext cx="27797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volume e forma do recipiente que contém a massa gasosa;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partículas praticamente livres umas das outras;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mbria Math" pitchFamily="18" charset="0"/>
              </a:rPr>
              <a:t>movimentação desorganizada das partículas.</a:t>
            </a:r>
          </a:p>
        </p:txBody>
      </p:sp>
      <p:pic>
        <p:nvPicPr>
          <p:cNvPr id="4098" name="Picture 2" descr="G:\Midias_Digitais\Recursos_Didaticos\Lote_03\Fisica\EMFIS05002\_vinculos\PNG\EMFIS050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014538"/>
            <a:ext cx="26654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:\Midias_Digitais\Recursos_Didaticos\Lote_03\Fisica\EMFIS05002\_vinculos\PNG\EMFIS05002_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955801"/>
            <a:ext cx="3030538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G:\Midias_Digitais\Recursos_Didaticos\Lote_03\Fisica\EMFIS05002\_vinculos\PNG\EMFIS05002_004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2060576"/>
            <a:ext cx="2797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pítulo"/>
          <p:cNvSpPr>
            <a:spLocks noGrp="1"/>
          </p:cNvSpPr>
          <p:nvPr>
            <p:ph idx="11"/>
          </p:nvPr>
        </p:nvSpPr>
        <p:spPr bwMode="auto">
          <a:xfrm>
            <a:off x="1703389" y="115889"/>
            <a:ext cx="7056437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Trebuchet MS" panose="020B0603020202020204" pitchFamily="34" charset="0"/>
              </a:rPr>
              <a:t>FÍSICA » CADERNO 5 » CAPÍTULO 2</a:t>
            </a:r>
          </a:p>
        </p:txBody>
      </p:sp>
      <p:sp>
        <p:nvSpPr>
          <p:cNvPr id="7" name="Título Principal"/>
          <p:cNvSpPr>
            <a:spLocks noGrp="1"/>
          </p:cNvSpPr>
          <p:nvPr>
            <p:ph idx="10"/>
          </p:nvPr>
        </p:nvSpPr>
        <p:spPr>
          <a:xfrm>
            <a:off x="1703388" y="692150"/>
            <a:ext cx="8640762" cy="433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Mudança de fase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4" name="AutoShape 15" descr="2Q=="/>
          <p:cNvSpPr>
            <a:spLocks noChangeAspect="1" noChangeArrowheads="1"/>
          </p:cNvSpPr>
          <p:nvPr/>
        </p:nvSpPr>
        <p:spPr bwMode="auto">
          <a:xfrm>
            <a:off x="5524500" y="25971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5122" name="Picture 2" descr="G:\Midias_Digitais\Recursos_Didaticos\Lote_03\Fisica\EMFIS05002\_vinculos\PNG\EMFIS05002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39838"/>
            <a:ext cx="84963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States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of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Matter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Basics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selecionamos a opção “água” (indicada na seta vermelha). Observe que as moléculas de H2O estão a uma temperatura de 71K. Transforme 71K para graus Celsius e responda em qual estado da matéria se encontra a substância.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65" y="2288253"/>
            <a:ext cx="6839087" cy="44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temos as moléculas de oxigênio bem separadas. Podemos dizer que essa substância se encontra no estado: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Sólido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Líquido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Gasoso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 plasma</a:t>
            </a:r>
          </a:p>
          <a:p>
            <a:pPr marL="0" indent="0">
              <a:buNone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750425"/>
            <a:ext cx="6183676" cy="45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670</Words>
  <Application>Microsoft Office PowerPoint</Application>
  <PresentationFormat>Widescreen</PresentationFormat>
  <Paragraphs>69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Adobe Garamond Pro Bold</vt:lpstr>
      <vt:lpstr>Arial</vt:lpstr>
      <vt:lpstr>Arial Narrow</vt:lpstr>
      <vt:lpstr>Arial Rounded MT Bold</vt:lpstr>
      <vt:lpstr>Berlin Sans FB Demi</vt:lpstr>
      <vt:lpstr>Britannic Bold</vt:lpstr>
      <vt:lpstr>Calibri</vt:lpstr>
      <vt:lpstr>Calibri Light</vt:lpstr>
      <vt:lpstr>Cambria Math</vt:lpstr>
      <vt:lpstr>Times New Roman</vt:lpstr>
      <vt:lpstr>Trebuchet MS</vt:lpstr>
      <vt:lpstr>Tema do Office</vt:lpstr>
      <vt:lpstr>Atividades PhET sobre Termodinâmica  - Estados da Matéria - Lei Geral dos Gases    </vt:lpstr>
      <vt:lpstr>Atividade PHet sobre os estados da matéria utilizando o OA “States of Matter: Basics (HTML5)”</vt:lpstr>
      <vt:lpstr>Qual a diferença entre temperatura e calor?</vt:lpstr>
      <vt:lpstr>Conversão de escalas termométricas</vt:lpstr>
      <vt:lpstr>Curiosidade: máximas e mínimas já registradas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  <vt:lpstr>Questão 5</vt:lpstr>
      <vt:lpstr>Atividade PHet sobre os Centro de Massa utilizando o OA “States of Matter: Basics (HTML5)”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Questão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7</cp:revision>
  <dcterms:created xsi:type="dcterms:W3CDTF">2018-10-17T13:57:26Z</dcterms:created>
  <dcterms:modified xsi:type="dcterms:W3CDTF">2018-10-23T12:07:03Z</dcterms:modified>
</cp:coreProperties>
</file>