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37" r:id="rId3"/>
    <p:sldId id="329" r:id="rId4"/>
    <p:sldId id="338" r:id="rId5"/>
    <p:sldId id="284" r:id="rId6"/>
    <p:sldId id="334" r:id="rId7"/>
    <p:sldId id="335" r:id="rId8"/>
    <p:sldId id="336" r:id="rId9"/>
    <p:sldId id="341" r:id="rId1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43220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8519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657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/>
          <p:cNvSpPr>
            <a:spLocks noGrp="1"/>
          </p:cNvSpPr>
          <p:nvPr>
            <p:ph idx="5"/>
          </p:nvPr>
        </p:nvSpPr>
        <p:spPr>
          <a:xfrm>
            <a:off x="239349" y="1173015"/>
            <a:ext cx="11521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6" name="Espaço Reservado para Texto 2"/>
          <p:cNvSpPr>
            <a:spLocks noGrp="1"/>
          </p:cNvSpPr>
          <p:nvPr>
            <p:ph idx="10"/>
          </p:nvPr>
        </p:nvSpPr>
        <p:spPr>
          <a:xfrm>
            <a:off x="239349" y="692697"/>
            <a:ext cx="11521280" cy="4320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600" b="1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Texto 2"/>
          <p:cNvSpPr>
            <a:spLocks noGrp="1"/>
          </p:cNvSpPr>
          <p:nvPr>
            <p:ph idx="11"/>
          </p:nvPr>
        </p:nvSpPr>
        <p:spPr>
          <a:xfrm>
            <a:off x="239350" y="116632"/>
            <a:ext cx="9409045" cy="2880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>
              <a:buNone/>
              <a:defRPr sz="14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1138439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992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3247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992313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99120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973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397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6507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8415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B61AA-7357-45F5-98C0-8BDB984A8EF6}" type="datetimeFigureOut">
              <a:rPr lang="pt-BR" smtClean="0"/>
              <a:t>25/09/2018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C0A2B-D43E-48B9-B55B-FE5B9125CDA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39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phet.colorado.edu/sims/html/under-pressure/latest/under-pressure_en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04758" y="0"/>
            <a:ext cx="9496697" cy="1763486"/>
          </a:xfrm>
        </p:spPr>
        <p:txBody>
          <a:bodyPr>
            <a:normAutofit/>
          </a:bodyPr>
          <a:lstStyle/>
          <a:p>
            <a:r>
              <a:rPr lang="pt-BR" sz="3200" b="1" dirty="0" smtClean="0">
                <a:latin typeface="Berlin Sans FB Demi" panose="020E0802020502020306" pitchFamily="34" charset="0"/>
              </a:rPr>
              <a:t>Atividade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PHet</a:t>
            </a:r>
            <a:r>
              <a:rPr lang="pt-BR" sz="3200" b="1" dirty="0" smtClean="0">
                <a:latin typeface="Berlin Sans FB Demi" panose="020E0802020502020306" pitchFamily="34" charset="0"/>
              </a:rPr>
              <a:t/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sobre </a:t>
            </a:r>
            <a:r>
              <a:rPr lang="pt-BR" sz="3200" b="1" dirty="0" smtClean="0">
                <a:latin typeface="Berlin Sans FB Demi" panose="020E0802020502020306" pitchFamily="34" charset="0"/>
              </a:rPr>
              <a:t>Pressão </a:t>
            </a:r>
            <a:r>
              <a:rPr lang="pt-BR" sz="3200" b="1" dirty="0">
                <a:latin typeface="Berlin Sans FB Demi" panose="020E0802020502020306" pitchFamily="34" charset="0"/>
              </a:rPr>
              <a:t>H</a:t>
            </a:r>
            <a:r>
              <a:rPr lang="pt-BR" sz="3200" b="1" dirty="0" smtClean="0">
                <a:latin typeface="Berlin Sans FB Demi" panose="020E0802020502020306" pitchFamily="34" charset="0"/>
              </a:rPr>
              <a:t>idrostática utilizando o </a:t>
            </a:r>
            <a:br>
              <a:rPr lang="pt-BR" sz="3200" b="1" dirty="0" smtClean="0">
                <a:latin typeface="Berlin Sans FB Demi" panose="020E0802020502020306" pitchFamily="34" charset="0"/>
              </a:rPr>
            </a:br>
            <a:r>
              <a:rPr lang="pt-BR" sz="3200" b="1" dirty="0" smtClean="0">
                <a:latin typeface="Berlin Sans FB Demi" panose="020E0802020502020306" pitchFamily="34" charset="0"/>
              </a:rPr>
              <a:t>OA “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Under</a:t>
            </a:r>
            <a:r>
              <a:rPr lang="pt-BR" sz="3200" b="1" dirty="0" smtClean="0">
                <a:latin typeface="Berlin Sans FB Demi" panose="020E0802020502020306" pitchFamily="34" charset="0"/>
              </a:rPr>
              <a:t> </a:t>
            </a:r>
            <a:r>
              <a:rPr lang="pt-BR" sz="3200" b="1" dirty="0" err="1" smtClean="0">
                <a:latin typeface="Berlin Sans FB Demi" panose="020E0802020502020306" pitchFamily="34" charset="0"/>
              </a:rPr>
              <a:t>Pressure</a:t>
            </a:r>
            <a:r>
              <a:rPr lang="pt-BR" sz="3200" b="1" dirty="0" smtClean="0">
                <a:latin typeface="Berlin Sans FB Demi" panose="020E0802020502020306" pitchFamily="34" charset="0"/>
              </a:rPr>
              <a:t> (HTML5)</a:t>
            </a:r>
            <a:r>
              <a:rPr lang="pt-BR" sz="3200" b="1" dirty="0" smtClean="0">
                <a:latin typeface="Berlin Sans FB Demi" panose="020E0802020502020306" pitchFamily="34" charset="0"/>
              </a:rPr>
              <a:t>”</a:t>
            </a:r>
            <a:endParaRPr lang="pt-BR" sz="3200" b="1" dirty="0">
              <a:latin typeface="Berlin Sans FB Demi" panose="020E0802020502020306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70410" y="5655243"/>
            <a:ext cx="9432501" cy="1655762"/>
          </a:xfrm>
        </p:spPr>
        <p:txBody>
          <a:bodyPr/>
          <a:lstStyle/>
          <a:p>
            <a:r>
              <a:rPr lang="pt-BR" b="1" dirty="0"/>
              <a:t>Disponível </a:t>
            </a:r>
            <a:r>
              <a:rPr lang="pt-BR" b="1" dirty="0" smtClean="0"/>
              <a:t>em</a:t>
            </a:r>
            <a:r>
              <a:rPr lang="pt-BR" b="1" dirty="0"/>
              <a:t>: </a:t>
            </a:r>
            <a:r>
              <a:rPr lang="pt-BR" b="1" dirty="0">
                <a:hlinkClick r:id="rId2"/>
              </a:rPr>
              <a:t>https://</a:t>
            </a:r>
            <a:r>
              <a:rPr lang="pt-BR" b="1" dirty="0" smtClean="0">
                <a:hlinkClick r:id="rId2"/>
              </a:rPr>
              <a:t>phet.colorado.edu/sims/html/under-pressure/latest/under-pressure_en.html</a:t>
            </a:r>
            <a:endParaRPr lang="pt-BR" b="1" dirty="0" smtClean="0"/>
          </a:p>
          <a:p>
            <a:endParaRPr lang="pt-BR" b="1" dirty="0" smtClean="0"/>
          </a:p>
          <a:p>
            <a:endParaRPr lang="pt-BR" b="1" dirty="0" smtClean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9990"/>
            <a:ext cx="1840122" cy="15589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2911" y="5623073"/>
            <a:ext cx="2037642" cy="1095380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6631" y="1870836"/>
            <a:ext cx="5632949" cy="35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50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/>
          <p:cNvGraphicFramePr>
            <a:graphicFrameLocks noGrp="1"/>
          </p:cNvGraphicFramePr>
          <p:nvPr>
            <p:ph idx="5"/>
            <p:extLst>
              <p:ext uri="{D42A27DB-BD31-4B8C-83A1-F6EECF244321}">
                <p14:modId xmlns:p14="http://schemas.microsoft.com/office/powerpoint/2010/main" val="3990004432"/>
              </p:ext>
            </p:extLst>
          </p:nvPr>
        </p:nvGraphicFramePr>
        <p:xfrm>
          <a:off x="648816" y="901906"/>
          <a:ext cx="10702343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2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4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245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Altitude (m)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Pressão (mmHg)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Pressão (</a:t>
                      </a:r>
                      <a:r>
                        <a:rPr lang="pt-BR" dirty="0" err="1" smtClean="0"/>
                        <a:t>atm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Temperatura de ebulição (°C)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760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1,0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500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716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0,94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98,3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1000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674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0,89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96,5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2000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598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0,79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93,2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8800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258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b="1" dirty="0" smtClean="0">
                          <a:solidFill>
                            <a:srgbClr val="FF0000"/>
                          </a:solidFill>
                        </a:rPr>
                        <a:t>0,34</a:t>
                      </a:r>
                      <a:endParaRPr lang="pt-B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72,0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>
          <a:xfrm>
            <a:off x="239349" y="319210"/>
            <a:ext cx="11521280" cy="432048"/>
          </a:xfrm>
        </p:spPr>
        <p:txBody>
          <a:bodyPr>
            <a:normAutofit lnSpcReduction="10000"/>
          </a:bodyPr>
          <a:lstStyle/>
          <a:p>
            <a:pPr algn="ctr"/>
            <a:r>
              <a:rPr lang="pt-BR" dirty="0" smtClean="0"/>
              <a:t>Altitude e Pressão (Ebulição da água)</a:t>
            </a:r>
            <a:endParaRPr lang="pt-BR" dirty="0"/>
          </a:p>
        </p:txBody>
      </p:sp>
      <p:graphicFrame>
        <p:nvGraphicFramePr>
          <p:cNvPr id="8" name="Espaço Reservado para Conteúdo 7"/>
          <p:cNvGraphicFramePr>
            <a:graphicFrameLocks noGrp="1"/>
          </p:cNvGraphicFramePr>
          <p:nvPr>
            <p:ph idx="11"/>
            <p:extLst/>
          </p:nvPr>
        </p:nvGraphicFramePr>
        <p:xfrm>
          <a:off x="1295431" y="4286700"/>
          <a:ext cx="940911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045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045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Pressão (</a:t>
                      </a:r>
                      <a:r>
                        <a:rPr lang="pt-BR" dirty="0" err="1" smtClean="0"/>
                        <a:t>atm</a:t>
                      </a:r>
                      <a:r>
                        <a:rPr lang="pt-BR" dirty="0" smtClean="0"/>
                        <a:t>)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Temperatura de ebulição (°C)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120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5,0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152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10,0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180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40,0</a:t>
                      </a:r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dirty="0" smtClean="0"/>
                        <a:t>251</a:t>
                      </a:r>
                      <a:endParaRPr lang="pt-B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239347" y="3676219"/>
            <a:ext cx="11521280" cy="4320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600" b="1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dirty="0" smtClean="0"/>
              <a:t>Temperatura de ebulição da água em função da panela de pressão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611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2415654" y="365125"/>
            <a:ext cx="13769454" cy="1325563"/>
          </a:xfrm>
        </p:spPr>
        <p:txBody>
          <a:bodyPr/>
          <a:lstStyle/>
          <a:p>
            <a:pPr algn="ctr"/>
            <a:r>
              <a:rPr lang="pt-BR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Gravidade</a:t>
            </a:r>
            <a:endParaRPr lang="pt-BR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115" y="1690688"/>
            <a:ext cx="4772025" cy="4943475"/>
          </a:xfrm>
          <a:prstGeom prst="rect">
            <a:avLst/>
          </a:prstGeom>
        </p:spPr>
      </p:pic>
      <p:pic>
        <p:nvPicPr>
          <p:cNvPr id="1028" name="Picture 4" descr="http://hypescience.com/wp-content/uploads/2013/06/shutterstock_77659192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667" y="198266"/>
            <a:ext cx="2374179" cy="2027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geocities.ws/jantorreslima/gravitacaouniversal/constante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134" y="2312687"/>
            <a:ext cx="2543175" cy="82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0063" y="3466531"/>
            <a:ext cx="4563737" cy="316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0"/>
          </p:nvPr>
        </p:nvSpPr>
        <p:spPr>
          <a:xfrm>
            <a:off x="-204789" y="401503"/>
            <a:ext cx="11521280" cy="962558"/>
          </a:xfrm>
        </p:spPr>
        <p:txBody>
          <a:bodyPr>
            <a:noAutofit/>
          </a:bodyPr>
          <a:lstStyle/>
          <a:p>
            <a:pPr algn="ctr"/>
            <a:r>
              <a:rPr lang="pt-BR" sz="3000" dirty="0" smtClean="0">
                <a:latin typeface="Arial Rounded MT Bold" panose="020F0704030504030204" pitchFamily="34" charset="0"/>
              </a:rPr>
              <a:t>PRESSÃO HIDROSTÁTICA (P</a:t>
            </a:r>
            <a:r>
              <a:rPr lang="pt-BR" sz="2000" dirty="0" smtClean="0">
                <a:latin typeface="Arial Rounded MT Bold" panose="020F0704030504030204" pitchFamily="34" charset="0"/>
              </a:rPr>
              <a:t>H</a:t>
            </a:r>
            <a:r>
              <a:rPr lang="pt-BR" sz="3000" dirty="0" smtClean="0">
                <a:latin typeface="Arial Rounded MT Bold" panose="020F0704030504030204" pitchFamily="34" charset="0"/>
              </a:rPr>
              <a:t>)</a:t>
            </a:r>
            <a:endParaRPr lang="pt-BR" sz="3000" dirty="0">
              <a:latin typeface="Arial Rounded MT Bold" panose="020F0704030504030204" pitchFamily="34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08" y="1412778"/>
            <a:ext cx="10860962" cy="3756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40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1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U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nder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Pressure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 posicionamos o medidor de pressão em 4 pontos distintos como é mostrado nas imagens A, B, C e D. A e B no ar e C e D na água. Explique porque a diferença de pressão mostrada entre as imagens C e D é maior que nas imagens A e B. 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914" y="2673329"/>
            <a:ext cx="2538411" cy="3198722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7476" y="2673585"/>
            <a:ext cx="2490118" cy="3198466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5846" y="2673329"/>
            <a:ext cx="2456204" cy="3232999"/>
          </a:xfrm>
          <a:prstGeom prst="rect">
            <a:avLst/>
          </a:prstGeom>
        </p:spPr>
      </p:pic>
      <p:pic>
        <p:nvPicPr>
          <p:cNvPr id="22" name="Imagem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1095" y="2673329"/>
            <a:ext cx="2555028" cy="3242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69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2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U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nder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Pressure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 posicionamos o medidor de pressão na mesma profundidade no tanque. A imagem “A” mostra o tanque completamente cheio de água, enquanto que na imagem “B” há uma menor quantidade de água. Explique, com argumentos físicos, porque a pressão na 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i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magem “B” é menor que na imagem “A”?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8002" y="2598896"/>
            <a:ext cx="6821942" cy="396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37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3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U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nder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Pressure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 posicione o medidor de pressão submerso no líquido (como é mostrado na seta vermelha) e altere os valores de densidade do fluido (como é mostrado na seta preta). Os valores de densidade do fluido interferem na pressão hidrostática?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351" y="2723624"/>
            <a:ext cx="7291661" cy="3753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 smtClean="0">
                <a:latin typeface="Britannic Bold" panose="020B0903060703020204" pitchFamily="34" charset="0"/>
              </a:rPr>
              <a:t>4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No OA 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“</a:t>
            </a:r>
            <a:r>
              <a:rPr lang="pt-BR" sz="2500" dirty="0" err="1">
                <a:latin typeface="Arial Narrow" panose="020B0606020202030204" pitchFamily="34" charset="0"/>
                <a:cs typeface="Times New Roman" panose="02020603050405020304" pitchFamily="18" charset="0"/>
              </a:rPr>
              <a:t>U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nder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Pressure</a:t>
            </a: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 (HTML5)” posicione o medidor de pressão submerso no líquido (como é mostrado na seta vermelha) e altere os valores da gravidade local (como é mostrado na seta preta). Os valores da gravidade local interfere na pressão hidrostática? Explique.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770" y="2720391"/>
            <a:ext cx="7461750" cy="383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9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045028"/>
          </a:xfrm>
        </p:spPr>
        <p:txBody>
          <a:bodyPr>
            <a:normAutofit/>
          </a:bodyPr>
          <a:lstStyle/>
          <a:p>
            <a:pPr algn="ctr"/>
            <a:r>
              <a:rPr lang="pt-BR" sz="3000" dirty="0" smtClean="0">
                <a:latin typeface="Britannic Bold" panose="020B0903060703020204" pitchFamily="34" charset="0"/>
              </a:rPr>
              <a:t>Questão </a:t>
            </a:r>
            <a:r>
              <a:rPr lang="pt-BR" sz="3000" dirty="0">
                <a:latin typeface="Britannic Bold" panose="020B0903060703020204" pitchFamily="34" charset="0"/>
              </a:rPr>
              <a:t>5</a:t>
            </a:r>
            <a:endParaRPr lang="pt-BR" sz="3000" dirty="0">
              <a:latin typeface="Britannic Bold" panose="020B0903060703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9065" y="875213"/>
            <a:ext cx="1081386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500" dirty="0" smtClean="0">
                <a:latin typeface="Arial Narrow" panose="020B0606020202030204" pitchFamily="34" charset="0"/>
                <a:cs typeface="Times New Roman" panose="02020603050405020304" pitchFamily="18" charset="0"/>
              </a:rPr>
              <a:t>Explique porque a pressão caiu em 1atm quando retiramos a pressão </a:t>
            </a:r>
            <a:r>
              <a:rPr lang="pt-BR" sz="2500" dirty="0" err="1" smtClean="0">
                <a:latin typeface="Arial Narrow" panose="020B0606020202030204" pitchFamily="34" charset="0"/>
                <a:cs typeface="Times New Roman" panose="02020603050405020304" pitchFamily="18" charset="0"/>
              </a:rPr>
              <a:t>atimosférica</a:t>
            </a:r>
            <a:r>
              <a:rPr lang="pt-BR" sz="2500" dirty="0">
                <a:latin typeface="Arial Narrow" panose="020B0606020202030204" pitchFamily="34" charset="0"/>
                <a:cs typeface="Times New Roman" panose="02020603050405020304" pitchFamily="18" charset="0"/>
              </a:rPr>
              <a:t>.</a:t>
            </a: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89065" y="705397"/>
            <a:ext cx="1081386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pt-BR" sz="2500" dirty="0"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880" y="1851577"/>
            <a:ext cx="5641618" cy="3619268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851577"/>
            <a:ext cx="5603436" cy="361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348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Arial Rounded MT Bold</vt:lpstr>
      <vt:lpstr>Berlin Sans FB Demi</vt:lpstr>
      <vt:lpstr>Britannic Bold</vt:lpstr>
      <vt:lpstr>Calibri</vt:lpstr>
      <vt:lpstr>Calibri Light</vt:lpstr>
      <vt:lpstr>Gungsuh</vt:lpstr>
      <vt:lpstr>Times New Roman</vt:lpstr>
      <vt:lpstr>Tema do Office</vt:lpstr>
      <vt:lpstr>Atividade PHet sobre Pressão Hidrostática utilizando o  OA “Under Pressure (HTML5)”</vt:lpstr>
      <vt:lpstr>Apresentação do PowerPoint</vt:lpstr>
      <vt:lpstr>Gravidade</vt:lpstr>
      <vt:lpstr>Apresentação do PowerPoint</vt:lpstr>
      <vt:lpstr>Questão 1</vt:lpstr>
      <vt:lpstr>Questão 2</vt:lpstr>
      <vt:lpstr>Questão 3</vt:lpstr>
      <vt:lpstr>Questão 4</vt:lpstr>
      <vt:lpstr>Questão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Osmar Cavalcante</dc:creator>
  <cp:lastModifiedBy>Osmar Cavalcante</cp:lastModifiedBy>
  <cp:revision>75</cp:revision>
  <dcterms:created xsi:type="dcterms:W3CDTF">2018-08-26T02:32:38Z</dcterms:created>
  <dcterms:modified xsi:type="dcterms:W3CDTF">2018-09-26T17:18:41Z</dcterms:modified>
</cp:coreProperties>
</file>