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9" r:id="rId4"/>
    <p:sldId id="300" r:id="rId5"/>
    <p:sldId id="301" r:id="rId6"/>
    <p:sldId id="302" r:id="rId7"/>
    <p:sldId id="303" r:id="rId8"/>
    <p:sldId id="264" r:id="rId9"/>
    <p:sldId id="283" r:id="rId10"/>
    <p:sldId id="288" r:id="rId11"/>
    <p:sldId id="268" r:id="rId12"/>
    <p:sldId id="304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61AA-7357-45F5-98C0-8BDB984A8EF6}" type="datetimeFigureOut">
              <a:rPr lang="pt-BR" smtClean="0"/>
              <a:t>09/09/2018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0A2B-D43E-48B9-B55B-FE5B9125CDA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3220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61AA-7357-45F5-98C0-8BDB984A8EF6}" type="datetimeFigureOut">
              <a:rPr lang="pt-BR" smtClean="0"/>
              <a:t>09/09/2018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0A2B-D43E-48B9-B55B-FE5B9125CDA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851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61AA-7357-45F5-98C0-8BDB984A8EF6}" type="datetimeFigureOut">
              <a:rPr lang="pt-BR" smtClean="0"/>
              <a:t>09/09/2018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0A2B-D43E-48B9-B55B-FE5B9125CDA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65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61AA-7357-45F5-98C0-8BDB984A8EF6}" type="datetimeFigureOut">
              <a:rPr lang="pt-BR" smtClean="0"/>
              <a:t>09/09/2018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0A2B-D43E-48B9-B55B-FE5B9125CDA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599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61AA-7357-45F5-98C0-8BDB984A8EF6}" type="datetimeFigureOut">
              <a:rPr lang="pt-BR" smtClean="0"/>
              <a:t>09/09/2018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0A2B-D43E-48B9-B55B-FE5B9125CDA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324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61AA-7357-45F5-98C0-8BDB984A8EF6}" type="datetimeFigureOut">
              <a:rPr lang="pt-BR" smtClean="0"/>
              <a:t>09/09/2018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0A2B-D43E-48B9-B55B-FE5B9125CDA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923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61AA-7357-45F5-98C0-8BDB984A8EF6}" type="datetimeFigureOut">
              <a:rPr lang="pt-BR" smtClean="0"/>
              <a:t>09/09/2018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0A2B-D43E-48B9-B55B-FE5B9125CDA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912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61AA-7357-45F5-98C0-8BDB984A8EF6}" type="datetimeFigureOut">
              <a:rPr lang="pt-BR" smtClean="0"/>
              <a:t>09/09/2018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0A2B-D43E-48B9-B55B-FE5B9125CDA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297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61AA-7357-45F5-98C0-8BDB984A8EF6}" type="datetimeFigureOut">
              <a:rPr lang="pt-BR" smtClean="0"/>
              <a:t>09/09/2018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0A2B-D43E-48B9-B55B-FE5B9125CDA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397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61AA-7357-45F5-98C0-8BDB984A8EF6}" type="datetimeFigureOut">
              <a:rPr lang="pt-BR" smtClean="0"/>
              <a:t>09/09/2018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0A2B-D43E-48B9-B55B-FE5B9125CDA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650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61AA-7357-45F5-98C0-8BDB984A8EF6}" type="datetimeFigureOut">
              <a:rPr lang="pt-BR" smtClean="0"/>
              <a:t>09/09/2018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0A2B-D43E-48B9-B55B-FE5B9125CDA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41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B61AA-7357-45F5-98C0-8BDB984A8EF6}" type="datetimeFigureOut">
              <a:rPr lang="pt-BR" smtClean="0"/>
              <a:t>09/09/2018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C0A2B-D43E-48B9-B55B-FE5B9125CDA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39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phet.colorado.edu/sims/html/balloons-and-static-electricity/latest/balloons-and-static-electricity_en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youtube.com/watch?v=Yndkm5VB4I0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om.br/slide/3171708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x6ddQDBrbV8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11679" y="0"/>
            <a:ext cx="9496697" cy="1763486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latin typeface="Berlin Sans FB Demi" panose="020E0802020502020306" pitchFamily="34" charset="0"/>
              </a:rPr>
              <a:t>Atividade </a:t>
            </a:r>
            <a:r>
              <a:rPr lang="pt-BR" sz="3200" b="1" dirty="0" err="1" smtClean="0">
                <a:latin typeface="Berlin Sans FB Demi" panose="020E0802020502020306" pitchFamily="34" charset="0"/>
              </a:rPr>
              <a:t>PHet</a:t>
            </a:r>
            <a:r>
              <a:rPr lang="pt-BR" sz="3200" b="1" dirty="0" smtClean="0">
                <a:latin typeface="Berlin Sans FB Demi" panose="020E0802020502020306" pitchFamily="34" charset="0"/>
              </a:rPr>
              <a:t/>
            </a:r>
            <a:br>
              <a:rPr lang="pt-BR" sz="3200" b="1" dirty="0" smtClean="0">
                <a:latin typeface="Berlin Sans FB Demi" panose="020E0802020502020306" pitchFamily="34" charset="0"/>
              </a:rPr>
            </a:br>
            <a:r>
              <a:rPr lang="pt-BR" sz="3200" b="1" dirty="0" smtClean="0">
                <a:latin typeface="Berlin Sans FB Demi" panose="020E0802020502020306" pitchFamily="34" charset="0"/>
              </a:rPr>
              <a:t>sobre a Eletrostática</a:t>
            </a:r>
            <a:r>
              <a:rPr lang="pt-BR" sz="3200" b="1" dirty="0">
                <a:latin typeface="Berlin Sans FB Demi" panose="020E0802020502020306" pitchFamily="34" charset="0"/>
              </a:rPr>
              <a:t> </a:t>
            </a:r>
            <a:r>
              <a:rPr lang="pt-BR" sz="3200" b="1" dirty="0" smtClean="0">
                <a:latin typeface="Berlin Sans FB Demi" panose="020E0802020502020306" pitchFamily="34" charset="0"/>
              </a:rPr>
              <a:t>utilizando o </a:t>
            </a:r>
            <a:br>
              <a:rPr lang="pt-BR" sz="3200" b="1" dirty="0" smtClean="0">
                <a:latin typeface="Berlin Sans FB Demi" panose="020E0802020502020306" pitchFamily="34" charset="0"/>
              </a:rPr>
            </a:br>
            <a:r>
              <a:rPr lang="pt-BR" sz="3200" b="1" dirty="0" smtClean="0">
                <a:latin typeface="Berlin Sans FB Demi" panose="020E0802020502020306" pitchFamily="34" charset="0"/>
              </a:rPr>
              <a:t>OA “</a:t>
            </a:r>
            <a:r>
              <a:rPr lang="pt-BR" sz="3200" b="1" dirty="0" err="1">
                <a:latin typeface="Berlin Sans FB Demi" panose="020E0802020502020306" pitchFamily="34" charset="0"/>
              </a:rPr>
              <a:t>B</a:t>
            </a:r>
            <a:r>
              <a:rPr lang="pt-BR" sz="3200" b="1" dirty="0" err="1" smtClean="0">
                <a:latin typeface="Berlin Sans FB Demi" panose="020E0802020502020306" pitchFamily="34" charset="0"/>
              </a:rPr>
              <a:t>alloons</a:t>
            </a:r>
            <a:r>
              <a:rPr lang="pt-BR" sz="3200" b="1" dirty="0" smtClean="0">
                <a:latin typeface="Berlin Sans FB Demi" panose="020E0802020502020306" pitchFamily="34" charset="0"/>
              </a:rPr>
              <a:t> </a:t>
            </a:r>
            <a:r>
              <a:rPr lang="pt-BR" sz="3200" b="1" dirty="0" err="1" smtClean="0">
                <a:latin typeface="Berlin Sans FB Demi" panose="020E0802020502020306" pitchFamily="34" charset="0"/>
              </a:rPr>
              <a:t>and</a:t>
            </a:r>
            <a:r>
              <a:rPr lang="pt-BR" sz="3200" b="1" dirty="0" smtClean="0">
                <a:latin typeface="Berlin Sans FB Demi" panose="020E0802020502020306" pitchFamily="34" charset="0"/>
              </a:rPr>
              <a:t> </a:t>
            </a:r>
            <a:r>
              <a:rPr lang="pt-BR" sz="3200" b="1" dirty="0" err="1" smtClean="0">
                <a:latin typeface="Berlin Sans FB Demi" panose="020E0802020502020306" pitchFamily="34" charset="0"/>
              </a:rPr>
              <a:t>Static</a:t>
            </a:r>
            <a:r>
              <a:rPr lang="pt-BR" sz="3200" b="1" dirty="0" smtClean="0">
                <a:latin typeface="Berlin Sans FB Demi" panose="020E0802020502020306" pitchFamily="34" charset="0"/>
              </a:rPr>
              <a:t> </a:t>
            </a:r>
            <a:r>
              <a:rPr lang="pt-BR" sz="3200" b="1" dirty="0" err="1" smtClean="0">
                <a:latin typeface="Berlin Sans FB Demi" panose="020E0802020502020306" pitchFamily="34" charset="0"/>
              </a:rPr>
              <a:t>Electricity</a:t>
            </a:r>
            <a:r>
              <a:rPr lang="pt-BR" sz="3200" b="1" dirty="0" smtClean="0">
                <a:latin typeface="Berlin Sans FB Demi" panose="020E0802020502020306" pitchFamily="34" charset="0"/>
              </a:rPr>
              <a:t> (HTML5)”</a:t>
            </a:r>
            <a:endParaRPr lang="pt-BR" sz="3200" b="1" dirty="0">
              <a:latin typeface="Berlin Sans FB Demi" panose="020E0802020502020306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0410" y="5655243"/>
            <a:ext cx="9432501" cy="1655762"/>
          </a:xfrm>
        </p:spPr>
        <p:txBody>
          <a:bodyPr/>
          <a:lstStyle/>
          <a:p>
            <a:r>
              <a:rPr lang="pt-BR" b="1" dirty="0"/>
              <a:t>Disponível </a:t>
            </a:r>
            <a:r>
              <a:rPr lang="pt-BR" b="1" dirty="0" smtClean="0"/>
              <a:t>em</a:t>
            </a:r>
            <a:r>
              <a:rPr lang="pt-BR" b="1" dirty="0"/>
              <a:t>: </a:t>
            </a:r>
            <a:r>
              <a:rPr lang="pt-BR" b="1" dirty="0">
                <a:hlinkClick r:id="rId2"/>
              </a:rPr>
              <a:t>https://</a:t>
            </a:r>
            <a:r>
              <a:rPr lang="pt-BR" b="1" dirty="0" smtClean="0">
                <a:hlinkClick r:id="rId2"/>
              </a:rPr>
              <a:t>phet.colorado.edu/sims/html/balloons-and-static-electricity/latest/balloons-and-static-electricity_en.html</a:t>
            </a:r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990"/>
            <a:ext cx="1840122" cy="15589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911" y="5623073"/>
            <a:ext cx="2037642" cy="10953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105" y="1860800"/>
            <a:ext cx="5935844" cy="366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0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5028"/>
          </a:xfrm>
        </p:spPr>
        <p:txBody>
          <a:bodyPr>
            <a:normAutofit/>
          </a:bodyPr>
          <a:lstStyle/>
          <a:p>
            <a:pPr algn="ctr"/>
            <a:r>
              <a:rPr lang="pt-BR" sz="3000" dirty="0" smtClean="0">
                <a:latin typeface="Britannic Bold" panose="020B0903060703020204" pitchFamily="34" charset="0"/>
              </a:rPr>
              <a:t>Questão 3</a:t>
            </a:r>
            <a:endParaRPr lang="pt-BR" sz="3000" dirty="0">
              <a:latin typeface="Britannic Bold" panose="020B0903060703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9065" y="901340"/>
            <a:ext cx="108138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5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Ao aproximar o balão eletrizado contra a parede, observamos que os seus elétrons se afastam do balão, enquanto que os seus prótons permanecem parados. Fisicamente, porque isso acontece? Explique.</a:t>
            </a:r>
            <a:endParaRPr lang="pt-BR" sz="25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689065" y="705397"/>
            <a:ext cx="108138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t-BR" sz="25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152" y="2186593"/>
            <a:ext cx="5171395" cy="424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7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5028"/>
          </a:xfrm>
        </p:spPr>
        <p:txBody>
          <a:bodyPr>
            <a:normAutofit/>
          </a:bodyPr>
          <a:lstStyle/>
          <a:p>
            <a:pPr algn="ctr"/>
            <a:r>
              <a:rPr lang="pt-BR" sz="3000" dirty="0" smtClean="0">
                <a:latin typeface="Britannic Bold" panose="020B0903060703020204" pitchFamily="34" charset="0"/>
              </a:rPr>
              <a:t>Questão </a:t>
            </a:r>
            <a:r>
              <a:rPr lang="pt-BR" sz="3000" dirty="0">
                <a:latin typeface="Britannic Bold" panose="020B0903060703020204" pitchFamily="34" charset="0"/>
              </a:rPr>
              <a:t>4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9065" y="875213"/>
            <a:ext cx="108138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5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O que acontecerá se soltarmos o balão eletrizado (como mostra a imagem abaixo) próximo do casaco de lã, que também está eletrizado? Explique.</a:t>
            </a:r>
            <a:endParaRPr lang="pt-BR" sz="25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689065" y="875213"/>
            <a:ext cx="108138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25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930" y="1815738"/>
            <a:ext cx="614362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8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letricidade Cabo de guerra elétrico - experiência de Físi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947" y="213161"/>
            <a:ext cx="9816105" cy="5521433"/>
          </a:xfrm>
        </p:spPr>
      </p:pic>
      <p:sp>
        <p:nvSpPr>
          <p:cNvPr id="3" name="Retângulo 2"/>
          <p:cNvSpPr/>
          <p:nvPr/>
        </p:nvSpPr>
        <p:spPr>
          <a:xfrm>
            <a:off x="2632213" y="6094948"/>
            <a:ext cx="7414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Link para acessar o </a:t>
            </a:r>
            <a:r>
              <a:rPr lang="pt-BR" dirty="0" smtClean="0"/>
              <a:t>vídeo: </a:t>
            </a:r>
            <a:r>
              <a:rPr lang="pt-BR" dirty="0" smtClean="0">
                <a:hlinkClick r:id="rId5"/>
              </a:rPr>
              <a:t>https</a:t>
            </a:r>
            <a:r>
              <a:rPr lang="pt-BR" dirty="0">
                <a:hlinkClick r:id="rId5"/>
              </a:rPr>
              <a:t>://</a:t>
            </a:r>
            <a:r>
              <a:rPr lang="pt-BR" dirty="0" smtClean="0">
                <a:hlinkClick r:id="rId5"/>
              </a:rPr>
              <a:t>www.youtube.com/watch?v=Yndkm5VB4I0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502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canalacademie.com/IMG/gif/a-atome_BCED384B_F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15" y="1136667"/>
            <a:ext cx="6831542" cy="50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241203" y="248193"/>
            <a:ext cx="7368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Berlin Sans FB Demi" panose="020E0802020502020306" pitchFamily="34" charset="0"/>
              </a:rPr>
              <a:t>Representação do Átomo</a:t>
            </a:r>
            <a:endParaRPr lang="pt-BR" sz="40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1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751" y="1293223"/>
            <a:ext cx="5469438" cy="339722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750" y="4491224"/>
            <a:ext cx="5469439" cy="236677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241203" y="248193"/>
            <a:ext cx="7368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Berlin Sans FB Demi" panose="020E0802020502020306" pitchFamily="34" charset="0"/>
              </a:rPr>
              <a:t>Série </a:t>
            </a:r>
            <a:r>
              <a:rPr lang="pt-BR" sz="4000" dirty="0" err="1" smtClean="0">
                <a:latin typeface="Berlin Sans FB Demi" panose="020E0802020502020306" pitchFamily="34" charset="0"/>
              </a:rPr>
              <a:t>Triboelétrica</a:t>
            </a:r>
            <a:endParaRPr lang="pt-BR" sz="40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6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958" y="372292"/>
            <a:ext cx="7845442" cy="533703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144976" y="6211669"/>
            <a:ext cx="7981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Para acessar a imagem clique no link: </a:t>
            </a:r>
            <a:r>
              <a:rPr lang="pt-BR" dirty="0" smtClean="0">
                <a:hlinkClick r:id="rId3"/>
              </a:rPr>
              <a:t>https</a:t>
            </a:r>
            <a:r>
              <a:rPr lang="pt-BR" dirty="0">
                <a:hlinkClick r:id="rId3"/>
              </a:rPr>
              <a:t>://slideplayer.com.br/slide/3171708</a:t>
            </a:r>
            <a:r>
              <a:rPr lang="pt-BR" dirty="0" smtClean="0">
                <a:hlinkClick r:id="rId3"/>
              </a:rPr>
              <a:t>/</a:t>
            </a: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862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615" y="-513960"/>
            <a:ext cx="8146567" cy="56702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61" y="3906078"/>
            <a:ext cx="2133600" cy="3048000"/>
          </a:xfrm>
          <a:prstGeom prst="rect">
            <a:avLst/>
          </a:prstGeom>
        </p:spPr>
      </p:pic>
      <p:pic>
        <p:nvPicPr>
          <p:cNvPr id="6" name="Picture 6" descr="http://www.canalacademie.com/IMG/gif/a-atome_BCED384B_F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238" y="3721995"/>
            <a:ext cx="3924120" cy="29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30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25514"/>
            <a:ext cx="10515600" cy="631198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latin typeface="Bodoni MT" panose="02070603080606020203" pitchFamily="18" charset="0"/>
              </a:rPr>
              <a:t>Massas e Cargas Elétricas</a:t>
            </a:r>
            <a:endParaRPr lang="pt-BR" b="1" dirty="0">
              <a:latin typeface="Bodoni MT" panose="020706030806060202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09211"/>
                <a:ext cx="10515600" cy="5365594"/>
              </a:xfrm>
            </p:spPr>
            <p:txBody>
              <a:bodyPr>
                <a:normAutofit/>
              </a:bodyPr>
              <a:lstStyle/>
              <a:p>
                <a:r>
                  <a:rPr lang="pt-BR" sz="2400" dirty="0" smtClean="0"/>
                  <a:t>Massas (m):</a:t>
                </a:r>
                <a:br>
                  <a:rPr lang="pt-BR" sz="2400" dirty="0" smtClean="0"/>
                </a:br>
                <a:r>
                  <a:rPr lang="pt-BR" sz="2400" dirty="0" smtClean="0"/>
                  <a:t>Nêutrons =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1,67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−27</m:t>
                        </m:r>
                      </m:sup>
                    </m:sSup>
                    <m:r>
                      <a:rPr lang="pt-BR" sz="2400" i="1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pt-BR" sz="2400" dirty="0" smtClean="0"/>
                  <a:t/>
                </a:r>
                <a:br>
                  <a:rPr lang="pt-BR" sz="2400" dirty="0" smtClean="0"/>
                </a:br>
                <a:r>
                  <a:rPr lang="pt-BR" sz="2400" dirty="0" smtClean="0"/>
                  <a:t>Prótons =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1,673∙</m:t>
                    </m:r>
                    <m:sSup>
                      <m:sSup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−27</m:t>
                        </m:r>
                      </m:sup>
                    </m:sSup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pt-BR" sz="2400" dirty="0" smtClean="0"/>
                  <a:t/>
                </a:r>
                <a:br>
                  <a:rPr lang="pt-BR" sz="2400" dirty="0" smtClean="0"/>
                </a:br>
                <a:r>
                  <a:rPr lang="pt-BR" sz="2400" dirty="0" smtClean="0"/>
                  <a:t>Elétron = 9,11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31</m:t>
                        </m:r>
                      </m:sup>
                    </m:sSup>
                    <m:r>
                      <a:rPr lang="pt-BR" sz="2400" i="1"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r>
                  <a:rPr lang="pt-BR" sz="2400" dirty="0" smtClean="0"/>
                  <a:t>.</a:t>
                </a:r>
              </a:p>
              <a:p>
                <a:r>
                  <a:rPr lang="pt-BR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Carga Elétrica (Q):</a:t>
                </a:r>
                <a:br>
                  <a:rPr lang="pt-BR" dirty="0" smtClean="0">
                    <a:solidFill>
                      <a:schemeClr val="accent1">
                        <a:lumMod val="75000"/>
                      </a:schemeClr>
                    </a:solidFill>
                  </a:rPr>
                </a:br>
                <a:r>
                  <a:rPr lang="pt-BR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Elementar (e) = </a:t>
                </a:r>
                <a14:m>
                  <m:oMath xmlns:m="http://schemas.openxmlformats.org/officeDocument/2006/math">
                    <m:r>
                      <a:rPr lang="pt-BR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1,</m:t>
                    </m:r>
                    <m:r>
                      <a:rPr lang="pt-B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pt-BR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a:rPr lang="pt-B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pt-BR" i="1" dirty="0" smtClean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pt-BR" i="1" dirty="0" smtClean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pt-BR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𝑝𝑟</m:t>
                        </m:r>
                        <m:r>
                          <a:rPr lang="pt-BR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pt-BR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𝑡𝑜𝑛</m:t>
                        </m:r>
                      </m:sub>
                    </m:sSub>
                    <m:r>
                      <a:rPr lang="pt-B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+</m:t>
                    </m:r>
                    <m:r>
                      <a:rPr lang="pt-B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pt-BR" b="0" i="1" dirty="0" smtClean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.</a:t>
                </a:r>
                <a:br>
                  <a:rPr lang="pt-BR" b="0" i="1" dirty="0" smtClean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pt-BR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𝑒𝑙</m:t>
                        </m:r>
                        <m:r>
                          <a:rPr lang="pt-BR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pt-BR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𝑡𝑟𝑜𝑛</m:t>
                        </m:r>
                      </m:sub>
                    </m:sSub>
                    <m:r>
                      <a:rPr lang="pt-BR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pt-BR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.</a:t>
                </a:r>
                <a:br>
                  <a:rPr lang="pt-BR" dirty="0" smtClean="0">
                    <a:solidFill>
                      <a:schemeClr val="accent1">
                        <a:lumMod val="75000"/>
                      </a:schemeClr>
                    </a:solidFill>
                  </a:rPr>
                </a:br>
                <a:r>
                  <a:rPr lang="pt-BR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Unidade: C (Coulomb)</a:t>
                </a:r>
                <a:br>
                  <a:rPr lang="pt-BR" dirty="0" smtClean="0">
                    <a:solidFill>
                      <a:schemeClr val="accent1">
                        <a:lumMod val="75000"/>
                      </a:schemeClr>
                    </a:solidFill>
                  </a:rPr>
                </a:br>
                <a:endParaRPr lang="pt-BR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pt-B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pt-B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lang="pt-B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pt-BR" dirty="0" smtClean="0"/>
                  <a:t/>
                </a:r>
                <a:br>
                  <a:rPr lang="pt-BR" dirty="0" smtClean="0"/>
                </a:br>
                <a:r>
                  <a:rPr lang="pt-BR" dirty="0" smtClean="0"/>
                  <a:t/>
                </a:r>
                <a:br>
                  <a:rPr lang="pt-BR" dirty="0" smtClean="0"/>
                </a:b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09211"/>
                <a:ext cx="10515600" cy="5365594"/>
              </a:xfrm>
              <a:blipFill>
                <a:blip r:embed="rId2"/>
                <a:stretch>
                  <a:fillRect l="-1043" t="-15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 descr="http://www.canalacademie.com/IMG/gif/a-atome_BCED384B_F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89" y="1153712"/>
            <a:ext cx="6352411" cy="470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81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letrostatica Telepatia do palito (experiência de eletrostática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525" y="209006"/>
            <a:ext cx="10078949" cy="5669280"/>
          </a:xfrm>
        </p:spPr>
      </p:pic>
      <p:sp>
        <p:nvSpPr>
          <p:cNvPr id="3" name="Retângulo 2"/>
          <p:cNvSpPr/>
          <p:nvPr/>
        </p:nvSpPr>
        <p:spPr>
          <a:xfrm>
            <a:off x="2468879" y="6211669"/>
            <a:ext cx="8059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Link para acessar o vídeo: </a:t>
            </a:r>
            <a:r>
              <a:rPr lang="pt-BR" dirty="0">
                <a:hlinkClick r:id="rId5"/>
              </a:rPr>
              <a:t>https://www.youtube.com/watch?v=x6ddQDBrbV8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580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5028"/>
          </a:xfrm>
        </p:spPr>
        <p:txBody>
          <a:bodyPr>
            <a:normAutofit/>
          </a:bodyPr>
          <a:lstStyle/>
          <a:p>
            <a:pPr algn="ctr"/>
            <a:r>
              <a:rPr lang="pt-BR" sz="3000" dirty="0" smtClean="0">
                <a:latin typeface="Britannic Bold" panose="020B0903060703020204" pitchFamily="34" charset="0"/>
              </a:rPr>
              <a:t>Questão 1</a:t>
            </a:r>
            <a:endParaRPr lang="pt-BR" sz="3000" dirty="0">
              <a:latin typeface="Britannic Bold" panose="020B0903060703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9065" y="875213"/>
            <a:ext cx="108138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5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No OA “</a:t>
            </a:r>
            <a:r>
              <a:rPr lang="pt-BR" sz="25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B</a:t>
            </a:r>
            <a:r>
              <a:rPr lang="pt-BR" sz="2500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alloons</a:t>
            </a:r>
            <a:r>
              <a:rPr lang="pt-BR" sz="25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pt-BR" sz="2500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and</a:t>
            </a:r>
            <a:r>
              <a:rPr lang="pt-BR" sz="25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pt-BR" sz="2500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Static</a:t>
            </a:r>
            <a:r>
              <a:rPr lang="pt-BR" sz="25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pt-BR" sz="2500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Electricity</a:t>
            </a:r>
            <a:r>
              <a:rPr lang="pt-BR" sz="25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(HTML5)”, quando atritamos o balão no casaco de lã, observamos que os elétrons do casaco “migram” para o balão. Fisicamente, porque isso acontece? Explique.  </a:t>
            </a:r>
            <a:endParaRPr lang="pt-BR" sz="25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689065" y="705397"/>
            <a:ext cx="108138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t-BR" sz="25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023" y="2322195"/>
            <a:ext cx="6265952" cy="39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5028"/>
          </a:xfrm>
        </p:spPr>
        <p:txBody>
          <a:bodyPr>
            <a:normAutofit/>
          </a:bodyPr>
          <a:lstStyle/>
          <a:p>
            <a:pPr algn="ctr"/>
            <a:r>
              <a:rPr lang="pt-BR" sz="3000" dirty="0" smtClean="0">
                <a:latin typeface="Britannic Bold" panose="020B0903060703020204" pitchFamily="34" charset="0"/>
              </a:rPr>
              <a:t>Questão 2</a:t>
            </a:r>
            <a:endParaRPr lang="pt-BR" sz="3000" dirty="0">
              <a:latin typeface="Britannic Bold" panose="020B0903060703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9065" y="744584"/>
            <a:ext cx="10949941" cy="4886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Ao final do processo de eletrização (como mostra a imagem abaixo), podemos perceber que o balão ficou:</a:t>
            </a:r>
          </a:p>
          <a:p>
            <a:pPr marL="514350" indent="-514350">
              <a:buAutoNum type="alphaLcParenR"/>
            </a:pPr>
            <a:r>
              <a:rPr lang="pt-BR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eletrizado positivamente, pois ganhou elétrons.</a:t>
            </a:r>
            <a:endParaRPr lang="pt-BR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pt-BR" dirty="0">
                <a:latin typeface="Arial Narrow" panose="020B0606020202030204" pitchFamily="34" charset="0"/>
                <a:cs typeface="Times New Roman" panose="02020603050405020304" pitchFamily="18" charset="0"/>
              </a:rPr>
              <a:t>eletrizado </a:t>
            </a:r>
            <a:r>
              <a:rPr lang="pt-BR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negativamente, </a:t>
            </a:r>
            <a:r>
              <a:rPr lang="pt-BR" dirty="0">
                <a:latin typeface="Arial Narrow" panose="020B0606020202030204" pitchFamily="34" charset="0"/>
                <a:cs typeface="Times New Roman" panose="02020603050405020304" pitchFamily="18" charset="0"/>
              </a:rPr>
              <a:t>pois ganhou elétrons.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pt-BR" dirty="0">
                <a:latin typeface="Arial Narrow" panose="020B0606020202030204" pitchFamily="34" charset="0"/>
                <a:cs typeface="Times New Roman" panose="02020603050405020304" pitchFamily="18" charset="0"/>
              </a:rPr>
              <a:t>eletrizado </a:t>
            </a:r>
            <a:r>
              <a:rPr lang="pt-BR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positivamente, </a:t>
            </a:r>
            <a:r>
              <a:rPr lang="pt-BR" dirty="0">
                <a:latin typeface="Arial Narrow" panose="020B0606020202030204" pitchFamily="34" charset="0"/>
                <a:cs typeface="Times New Roman" panose="02020603050405020304" pitchFamily="18" charset="0"/>
              </a:rPr>
              <a:t>pois ganhou </a:t>
            </a:r>
            <a:r>
              <a:rPr lang="pt-BR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prótons.</a:t>
            </a:r>
            <a:endParaRPr lang="pt-BR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pt-BR" dirty="0">
                <a:latin typeface="Arial Narrow" panose="020B0606020202030204" pitchFamily="34" charset="0"/>
                <a:cs typeface="Times New Roman" panose="02020603050405020304" pitchFamily="18" charset="0"/>
              </a:rPr>
              <a:t>eletrizado </a:t>
            </a:r>
            <a:r>
              <a:rPr lang="pt-BR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negativamente, </a:t>
            </a:r>
            <a:r>
              <a:rPr lang="pt-BR" dirty="0">
                <a:latin typeface="Arial Narrow" panose="020B0606020202030204" pitchFamily="34" charset="0"/>
                <a:cs typeface="Times New Roman" panose="02020603050405020304" pitchFamily="18" charset="0"/>
              </a:rPr>
              <a:t>pois </a:t>
            </a:r>
            <a:r>
              <a:rPr lang="pt-BR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perdeu elétrons.</a:t>
            </a:r>
            <a:endParaRPr lang="pt-BR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pt-BR" dirty="0">
                <a:latin typeface="Arial Narrow" panose="020B0606020202030204" pitchFamily="34" charset="0"/>
                <a:cs typeface="Times New Roman" panose="02020603050405020304" pitchFamily="18" charset="0"/>
              </a:rPr>
              <a:t>n</a:t>
            </a:r>
            <a:r>
              <a:rPr lang="pt-BR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eutro.</a:t>
            </a:r>
            <a:endParaRPr lang="pt-BR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endParaRPr lang="pt-BR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5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500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5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500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689065" y="875213"/>
            <a:ext cx="108138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t-BR" sz="25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379" y="3690819"/>
            <a:ext cx="4534667" cy="30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9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213</Words>
  <Application>Microsoft Office PowerPoint</Application>
  <PresentationFormat>Widescreen</PresentationFormat>
  <Paragraphs>29</Paragraphs>
  <Slides>12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2" baseType="lpstr">
      <vt:lpstr>Arial</vt:lpstr>
      <vt:lpstr>Arial Narrow</vt:lpstr>
      <vt:lpstr>Berlin Sans FB Demi</vt:lpstr>
      <vt:lpstr>Bodoni MT</vt:lpstr>
      <vt:lpstr>Britannic Bold</vt:lpstr>
      <vt:lpstr>Calibri</vt:lpstr>
      <vt:lpstr>Calibri Light</vt:lpstr>
      <vt:lpstr>Cambria Math</vt:lpstr>
      <vt:lpstr>Times New Roman</vt:lpstr>
      <vt:lpstr>Tema do Office</vt:lpstr>
      <vt:lpstr>Atividade PHet sobre a Eletrostática utilizando o  OA “Balloons and Static Electricity (HTML5)”</vt:lpstr>
      <vt:lpstr>Apresentação do PowerPoint</vt:lpstr>
      <vt:lpstr>Apresentação do PowerPoint</vt:lpstr>
      <vt:lpstr>Apresentação do PowerPoint</vt:lpstr>
      <vt:lpstr>Apresentação do PowerPoint</vt:lpstr>
      <vt:lpstr>Massas e Cargas Elétricas</vt:lpstr>
      <vt:lpstr>Apresentação do PowerPoint</vt:lpstr>
      <vt:lpstr>Questão 1</vt:lpstr>
      <vt:lpstr>Questão 2</vt:lpstr>
      <vt:lpstr>Questão 3</vt:lpstr>
      <vt:lpstr>Questão 4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Osmar Cavalcante</dc:creator>
  <cp:lastModifiedBy>Osmar Cavalcante</cp:lastModifiedBy>
  <cp:revision>55</cp:revision>
  <dcterms:created xsi:type="dcterms:W3CDTF">2018-08-26T02:32:38Z</dcterms:created>
  <dcterms:modified xsi:type="dcterms:W3CDTF">2018-09-09T13:45:42Z</dcterms:modified>
</cp:coreProperties>
</file>